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4B2E11-6754-18A7-9B4E-A7D7D948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448734"/>
            <a:ext cx="11260667" cy="2760133"/>
          </a:xfrm>
        </p:spPr>
        <p:txBody>
          <a:bodyPr>
            <a:normAutofit fontScale="90000"/>
          </a:bodyPr>
          <a:lstStyle/>
          <a:p>
            <a:r>
              <a:rPr lang="it-IT" dirty="0"/>
              <a:t> 			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700" dirty="0" err="1">
                <a:solidFill>
                  <a:schemeClr val="bg1"/>
                </a:solidFill>
              </a:rPr>
              <a:t>L</a:t>
            </a:r>
            <a:r>
              <a:rPr lang="it-IT" sz="2700" dirty="0" err="1" smtClean="0">
                <a:solidFill>
                  <a:schemeClr val="bg1"/>
                </a:solidFill>
              </a:rPr>
              <a:t>ecture</a:t>
            </a:r>
            <a:r>
              <a:rPr lang="it-IT" sz="2700" dirty="0" smtClean="0">
                <a:solidFill>
                  <a:schemeClr val="bg1"/>
                </a:solidFill>
              </a:rPr>
              <a:t> </a:t>
            </a:r>
            <a:r>
              <a:rPr lang="it-IT" sz="2700" dirty="0">
                <a:solidFill>
                  <a:schemeClr val="bg1"/>
                </a:solidFill>
              </a:rPr>
              <a:t>Series</a:t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dirty="0">
                <a:solidFill>
                  <a:schemeClr val="bg1"/>
                </a:solidFill>
              </a:rPr>
              <a:t>              law of </a:t>
            </a:r>
            <a:r>
              <a:rPr lang="it-IT" sz="2700" dirty="0" err="1">
                <a:solidFill>
                  <a:schemeClr val="bg1"/>
                </a:solidFill>
              </a:rPr>
              <a:t>Regional</a:t>
            </a:r>
            <a:r>
              <a:rPr lang="it-IT" sz="2700" dirty="0">
                <a:solidFill>
                  <a:schemeClr val="bg1"/>
                </a:solidFill>
              </a:rPr>
              <a:t> Integration Course</a:t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dirty="0">
                <a:solidFill>
                  <a:schemeClr val="bg1"/>
                </a:solidFill>
              </a:rPr>
              <a:t> </a:t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dirty="0">
                <a:solidFill>
                  <a:schemeClr val="bg1"/>
                </a:solidFill>
              </a:rPr>
              <a:t>           </a:t>
            </a:r>
            <a:r>
              <a:rPr lang="it-IT" sz="2700" b="1" dirty="0">
                <a:solidFill>
                  <a:schemeClr val="bg1"/>
                </a:solidFill>
              </a:rPr>
              <a:t> International </a:t>
            </a:r>
            <a:r>
              <a:rPr lang="it-IT" sz="2700" b="1" dirty="0" err="1" smtClean="0">
                <a:solidFill>
                  <a:schemeClr val="bg1"/>
                </a:solidFill>
              </a:rPr>
              <a:t>Agreements</a:t>
            </a:r>
            <a:r>
              <a:rPr lang="it-IT" sz="2700" b="1" dirty="0" smtClean="0">
                <a:solidFill>
                  <a:schemeClr val="bg1"/>
                </a:solidFill>
              </a:rPr>
              <a:t>, </a:t>
            </a:r>
            <a:r>
              <a:rPr lang="it-IT" sz="2700" b="1" dirty="0" err="1" smtClean="0">
                <a:solidFill>
                  <a:schemeClr val="bg1"/>
                </a:solidFill>
              </a:rPr>
              <a:t>Multilateral</a:t>
            </a:r>
            <a:r>
              <a:rPr lang="it-IT" sz="2700" b="1" dirty="0" smtClean="0">
                <a:solidFill>
                  <a:schemeClr val="bg1"/>
                </a:solidFill>
              </a:rPr>
              <a:t> </a:t>
            </a:r>
            <a:r>
              <a:rPr lang="it-IT" sz="2700" b="1" dirty="0" err="1" smtClean="0">
                <a:solidFill>
                  <a:schemeClr val="bg1"/>
                </a:solidFill>
              </a:rPr>
              <a:t>Trade</a:t>
            </a:r>
            <a:r>
              <a:rPr lang="it-IT" sz="2700" b="1" dirty="0" smtClean="0">
                <a:solidFill>
                  <a:schemeClr val="bg1"/>
                </a:solidFill>
              </a:rPr>
              <a:t>,    </a:t>
            </a:r>
            <a:br>
              <a:rPr lang="it-IT" sz="2700" b="1" dirty="0" smtClean="0">
                <a:solidFill>
                  <a:schemeClr val="bg1"/>
                </a:solidFill>
              </a:rPr>
            </a:br>
            <a:r>
              <a:rPr lang="it-IT" sz="2700" b="1" dirty="0">
                <a:solidFill>
                  <a:schemeClr val="bg1"/>
                </a:solidFill>
              </a:rPr>
              <a:t> </a:t>
            </a:r>
            <a:r>
              <a:rPr lang="it-IT" sz="2700" b="1" dirty="0" smtClean="0">
                <a:solidFill>
                  <a:schemeClr val="bg1"/>
                </a:solidFill>
              </a:rPr>
              <a:t>          </a:t>
            </a:r>
            <a:r>
              <a:rPr lang="it-IT" sz="2700" b="1" dirty="0" err="1" smtClean="0">
                <a:solidFill>
                  <a:schemeClr val="bg1"/>
                </a:solidFill>
              </a:rPr>
              <a:t>Trump’s</a:t>
            </a:r>
            <a:r>
              <a:rPr lang="it-IT" sz="2700" b="1" dirty="0" smtClean="0">
                <a:solidFill>
                  <a:schemeClr val="bg1"/>
                </a:solidFill>
              </a:rPr>
              <a:t> </a:t>
            </a:r>
            <a:r>
              <a:rPr lang="it-IT" sz="2700" b="1" dirty="0" err="1" smtClean="0">
                <a:solidFill>
                  <a:schemeClr val="bg1"/>
                </a:solidFill>
              </a:rPr>
              <a:t>tarrifs</a:t>
            </a:r>
            <a:r>
              <a:rPr lang="it-IT" sz="2700" dirty="0">
                <a:solidFill>
                  <a:schemeClr val="bg1"/>
                </a:solidFill>
              </a:rPr>
              <a:t/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dirty="0">
                <a:solidFill>
                  <a:schemeClr val="bg1"/>
                </a:solidFill>
              </a:rPr>
              <a:t>    by Roberto Reyes </a:t>
            </a:r>
            <a:r>
              <a:rPr lang="it-IT" sz="2700" dirty="0" err="1">
                <a:solidFill>
                  <a:schemeClr val="bg1"/>
                </a:solidFill>
              </a:rPr>
              <a:t>barrera</a:t>
            </a:r>
            <a:r>
              <a:rPr lang="it-IT" sz="2700" dirty="0">
                <a:solidFill>
                  <a:schemeClr val="bg1"/>
                </a:solidFill>
              </a:rPr>
              <a:t> Senior </a:t>
            </a:r>
            <a:r>
              <a:rPr lang="it-IT" sz="2700" dirty="0" err="1">
                <a:solidFill>
                  <a:schemeClr val="bg1"/>
                </a:solidFill>
              </a:rPr>
              <a:t>Diplomat</a:t>
            </a:r>
            <a:r>
              <a:rPr lang="it-IT" sz="2700" dirty="0">
                <a:solidFill>
                  <a:schemeClr val="bg1"/>
                </a:solidFill>
              </a:rPr>
              <a:t/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dirty="0">
                <a:solidFill>
                  <a:schemeClr val="bg1"/>
                </a:solidFill>
              </a:rPr>
              <a:t>    </a:t>
            </a:r>
            <a:r>
              <a:rPr lang="it-IT" sz="2700" dirty="0" err="1">
                <a:solidFill>
                  <a:schemeClr val="bg1"/>
                </a:solidFill>
              </a:rPr>
              <a:t>Brussel’s</a:t>
            </a:r>
            <a:r>
              <a:rPr lang="it-IT" sz="2700" dirty="0">
                <a:solidFill>
                  <a:schemeClr val="bg1"/>
                </a:solidFill>
              </a:rPr>
              <a:t> </a:t>
            </a:r>
            <a:r>
              <a:rPr lang="it-IT" sz="2700" dirty="0" err="1">
                <a:solidFill>
                  <a:schemeClr val="bg1"/>
                </a:solidFill>
              </a:rPr>
              <a:t>Diplomatic</a:t>
            </a:r>
            <a:r>
              <a:rPr lang="it-IT" sz="2700" dirty="0">
                <a:solidFill>
                  <a:schemeClr val="bg1"/>
                </a:solidFill>
              </a:rPr>
              <a:t> Academy</a:t>
            </a:r>
            <a:br>
              <a:rPr lang="it-IT" sz="2700" dirty="0">
                <a:solidFill>
                  <a:schemeClr val="bg1"/>
                </a:solidFill>
              </a:rPr>
            </a:br>
            <a:r>
              <a:rPr lang="it-IT" sz="2700" b="1" dirty="0">
                <a:solidFill>
                  <a:schemeClr val="bg1"/>
                </a:solidFill>
              </a:rPr>
              <a:t>                AULA 5    </a:t>
            </a:r>
            <a:r>
              <a:rPr lang="it-IT" sz="2700" dirty="0" smtClean="0">
                <a:solidFill>
                  <a:schemeClr val="bg1"/>
                </a:solidFill>
              </a:rPr>
              <a:t>(</a:t>
            </a:r>
            <a:r>
              <a:rPr lang="it-IT" sz="2700" dirty="0">
                <a:solidFill>
                  <a:schemeClr val="bg1"/>
                </a:solidFill>
              </a:rPr>
              <a:t>for </a:t>
            </a:r>
            <a:r>
              <a:rPr lang="it-IT" sz="2700" dirty="0" err="1">
                <a:solidFill>
                  <a:schemeClr val="bg1"/>
                </a:solidFill>
              </a:rPr>
              <a:t>all</a:t>
            </a:r>
            <a:r>
              <a:rPr lang="it-IT" sz="2700" dirty="0">
                <a:solidFill>
                  <a:schemeClr val="bg1"/>
                </a:solidFill>
              </a:rPr>
              <a:t> </a:t>
            </a:r>
            <a:r>
              <a:rPr lang="it-IT" sz="2700" dirty="0" err="1">
                <a:solidFill>
                  <a:schemeClr val="bg1"/>
                </a:solidFill>
              </a:rPr>
              <a:t>three</a:t>
            </a:r>
            <a:r>
              <a:rPr lang="it-IT" sz="2700" dirty="0">
                <a:solidFill>
                  <a:schemeClr val="bg1"/>
                </a:solidFill>
              </a:rPr>
              <a:t> events)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442E98-4DA6-3973-D673-BC2B37696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095096"/>
            <a:ext cx="12098867" cy="3915304"/>
          </a:xfrm>
        </p:spPr>
        <p:txBody>
          <a:bodyPr>
            <a:normAutofit lnSpcReduction="10000"/>
          </a:bodyPr>
          <a:lstStyle/>
          <a:p>
            <a:r>
              <a:rPr lang="it-IT" dirty="0"/>
              <a:t>                                          </a:t>
            </a:r>
          </a:p>
          <a:p>
            <a:r>
              <a:rPr lang="it-IT" dirty="0">
                <a:solidFill>
                  <a:schemeClr val="bg1"/>
                </a:solidFill>
              </a:rPr>
              <a:t>Wednesday </a:t>
            </a:r>
            <a:r>
              <a:rPr lang="it-IT" dirty="0" smtClean="0">
                <a:solidFill>
                  <a:schemeClr val="bg1"/>
                </a:solidFill>
              </a:rPr>
              <a:t>29 </a:t>
            </a:r>
            <a:r>
              <a:rPr lang="it-IT" dirty="0" err="1" smtClean="0">
                <a:solidFill>
                  <a:schemeClr val="bg1"/>
                </a:solidFill>
              </a:rPr>
              <a:t>October</a:t>
            </a:r>
            <a:r>
              <a:rPr lang="it-IT" dirty="0" smtClean="0">
                <a:solidFill>
                  <a:schemeClr val="bg1"/>
                </a:solidFill>
              </a:rPr>
              <a:t> 2025</a:t>
            </a:r>
            <a:endParaRPr lang="it-IT" dirty="0">
              <a:solidFill>
                <a:schemeClr val="bg1"/>
              </a:solidFill>
            </a:endParaRPr>
          </a:p>
          <a:p>
            <a:r>
              <a:rPr lang="it-IT" dirty="0" smtClean="0"/>
              <a:t>29 </a:t>
            </a:r>
            <a:r>
              <a:rPr lang="it-IT" dirty="0" err="1" smtClean="0"/>
              <a:t>October</a:t>
            </a:r>
            <a:r>
              <a:rPr lang="it-IT" dirty="0"/>
              <a:t>, </a:t>
            </a:r>
            <a:r>
              <a:rPr lang="it-IT" dirty="0" smtClean="0"/>
              <a:t>2025 </a:t>
            </a:r>
            <a:r>
              <a:rPr lang="it-IT" dirty="0"/>
              <a:t>15.15-17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Integration: general </a:t>
            </a:r>
            <a:r>
              <a:rPr lang="it-IT" dirty="0" err="1"/>
              <a:t>principles</a:t>
            </a:r>
            <a:r>
              <a:rPr lang="it-IT" dirty="0"/>
              <a:t> of International and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Trade</a:t>
            </a:r>
            <a:r>
              <a:rPr lang="it-IT" dirty="0"/>
              <a:t> </a:t>
            </a:r>
            <a:r>
              <a:rPr lang="it-IT" dirty="0" err="1" smtClean="0"/>
              <a:t>Agreements</a:t>
            </a:r>
            <a:r>
              <a:rPr lang="it-IT" dirty="0" smtClean="0"/>
              <a:t> : </a:t>
            </a:r>
            <a:r>
              <a:rPr lang="it-IT" b="1" u="sng" dirty="0" smtClean="0"/>
              <a:t>The </a:t>
            </a:r>
            <a:r>
              <a:rPr lang="it-IT" b="1" u="sng" dirty="0"/>
              <a:t> </a:t>
            </a:r>
            <a:r>
              <a:rPr lang="it-IT" b="1" u="sng" dirty="0" smtClean="0"/>
              <a:t>American Policy on </a:t>
            </a:r>
            <a:r>
              <a:rPr lang="it-IT" b="1" u="sng" dirty="0" err="1" smtClean="0"/>
              <a:t>Tarrifs</a:t>
            </a:r>
            <a:r>
              <a:rPr lang="it-IT" b="1" u="sng" smtClean="0"/>
              <a:t> and </a:t>
            </a:r>
            <a:r>
              <a:rPr lang="it-IT" b="1" u="sng" dirty="0" smtClean="0"/>
              <a:t>International </a:t>
            </a:r>
            <a:r>
              <a:rPr lang="it-IT" b="1" u="sng" dirty="0" err="1" smtClean="0"/>
              <a:t>Trade</a:t>
            </a:r>
            <a:endParaRPr lang="it-IT" b="1" u="sng" dirty="0"/>
          </a:p>
          <a:p>
            <a:r>
              <a:rPr lang="it-IT" dirty="0" smtClean="0"/>
              <a:t>29 </a:t>
            </a:r>
            <a:r>
              <a:rPr lang="it-IT" dirty="0" err="1" smtClean="0"/>
              <a:t>october</a:t>
            </a:r>
            <a:r>
              <a:rPr lang="it-IT" dirty="0"/>
              <a:t>, </a:t>
            </a:r>
            <a:r>
              <a:rPr lang="it-IT" dirty="0" smtClean="0"/>
              <a:t>2025 </a:t>
            </a:r>
            <a:r>
              <a:rPr lang="it-IT" dirty="0"/>
              <a:t>17-18-30 </a:t>
            </a:r>
            <a:r>
              <a:rPr lang="it-IT" dirty="0" err="1"/>
              <a:t>regional</a:t>
            </a:r>
            <a:r>
              <a:rPr lang="it-IT" dirty="0"/>
              <a:t> Integration in the Americas: The case of NAFTA, USMCA and MERSOSUR</a:t>
            </a:r>
          </a:p>
          <a:p>
            <a:r>
              <a:rPr lang="it-IT" dirty="0" err="1">
                <a:solidFill>
                  <a:schemeClr val="bg1"/>
                </a:solidFill>
              </a:rPr>
              <a:t>Thursday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smtClean="0">
                <a:solidFill>
                  <a:schemeClr val="bg1"/>
                </a:solidFill>
              </a:rPr>
              <a:t>30 </a:t>
            </a:r>
            <a:r>
              <a:rPr lang="it-IT" dirty="0" err="1" smtClean="0">
                <a:solidFill>
                  <a:schemeClr val="bg1"/>
                </a:solidFill>
              </a:rPr>
              <a:t>October</a:t>
            </a:r>
            <a:r>
              <a:rPr lang="it-IT" dirty="0" smtClean="0">
                <a:solidFill>
                  <a:schemeClr val="bg1"/>
                </a:solidFill>
              </a:rPr>
              <a:t> 2025</a:t>
            </a:r>
            <a:endParaRPr lang="it-IT" dirty="0">
              <a:solidFill>
                <a:schemeClr val="bg1"/>
              </a:solidFill>
            </a:endParaRPr>
          </a:p>
          <a:p>
            <a:r>
              <a:rPr lang="it-IT" dirty="0"/>
              <a:t>9.15-11 </a:t>
            </a:r>
            <a:r>
              <a:rPr lang="it-IT" dirty="0" err="1"/>
              <a:t>Debate</a:t>
            </a:r>
            <a:r>
              <a:rPr lang="it-IT" dirty="0"/>
              <a:t> on </a:t>
            </a:r>
            <a:r>
              <a:rPr lang="it-IT" dirty="0" err="1"/>
              <a:t>Multilateral</a:t>
            </a:r>
            <a:r>
              <a:rPr lang="it-IT" dirty="0"/>
              <a:t> Trade System versus the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Trade</a:t>
            </a:r>
            <a:r>
              <a:rPr lang="it-IT" dirty="0"/>
              <a:t> </a:t>
            </a:r>
            <a:r>
              <a:rPr lang="it-IT" dirty="0" err="1" smtClean="0"/>
              <a:t>Agreements</a:t>
            </a:r>
            <a:endParaRPr lang="it-IT" dirty="0"/>
          </a:p>
          <a:p>
            <a:r>
              <a:rPr lang="it-IT" dirty="0"/>
              <a:t> </a:t>
            </a:r>
            <a:r>
              <a:rPr lang="it-IT" dirty="0" err="1"/>
              <a:t>Hosted</a:t>
            </a:r>
            <a:r>
              <a:rPr lang="it-IT" dirty="0"/>
              <a:t> by Prof. Katarzyna Gromek-Broc</a:t>
            </a:r>
          </a:p>
        </p:txBody>
      </p:sp>
    </p:spTree>
    <p:extLst>
      <p:ext uri="{BB962C8B-B14F-4D97-AF65-F5344CB8AC3E}">
        <p14:creationId xmlns:p14="http://schemas.microsoft.com/office/powerpoint/2010/main" val="2541945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4650</TotalTime>
  <Words>123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Circuito</vt:lpstr>
      <vt:lpstr>     Lecture Series               law of Regional Integration Course               International Agreements, Multilateral Trade,                Trump’s tarrifs     by Roberto Reyes barrera Senior Diplomat     Brussel’s Diplomatic Academy                 AULA 5    (for all three events)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Series               law of Regional Integration Course               International Agreements     by Roberto Reyes barrera Senior Diplomat     Brussel’s Diplomatic Academy         AULA 5        (for all three events)</dc:title>
  <dc:creator>Katarzyna Gromek-Broc</dc:creator>
  <cp:lastModifiedBy>Katarzyna</cp:lastModifiedBy>
  <cp:revision>11</cp:revision>
  <cp:lastPrinted>2024-10-18T14:46:14Z</cp:lastPrinted>
  <dcterms:created xsi:type="dcterms:W3CDTF">2023-10-20T14:06:58Z</dcterms:created>
  <dcterms:modified xsi:type="dcterms:W3CDTF">2025-10-27T11:34:29Z</dcterms:modified>
</cp:coreProperties>
</file>