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94" r:id="rId4"/>
    <p:sldId id="296" r:id="rId5"/>
    <p:sldId id="297" r:id="rId6"/>
    <p:sldId id="29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4"/>
  </p:normalViewPr>
  <p:slideViewPr>
    <p:cSldViewPr>
      <p:cViewPr varScale="1">
        <p:scale>
          <a:sx n="108" d="100"/>
          <a:sy n="108" d="100"/>
        </p:scale>
        <p:origin x="17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2485623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490612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14291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93320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334383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230270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8" name="Footer Placeholder 7"/>
          <p:cNvSpPr>
            <a:spLocks noGrp="1"/>
          </p:cNvSpPr>
          <p:nvPr>
            <p:ph type="ftr" sz="quarter" idx="11"/>
          </p:nvPr>
        </p:nvSpPr>
        <p:spPr/>
        <p:txBody>
          <a:bodyPr/>
          <a:lstStyle/>
          <a:p>
            <a:endParaRPr lang="en-GB">
              <a:solidFill>
                <a:prstClr val="white">
                  <a:tint val="75000"/>
                </a:prstClr>
              </a:solidFill>
            </a:endParaRPr>
          </a:p>
        </p:txBody>
      </p:sp>
      <p:sp>
        <p:nvSpPr>
          <p:cNvPr id="9" name="Slide Number Placeholder 8"/>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85103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4" name="Footer Placeholder 3"/>
          <p:cNvSpPr>
            <a:spLocks noGrp="1"/>
          </p:cNvSpPr>
          <p:nvPr>
            <p:ph type="ftr" sz="quarter" idx="11"/>
          </p:nvPr>
        </p:nvSpPr>
        <p:spPr/>
        <p:txBody>
          <a:bodyPr/>
          <a:lstStyle/>
          <a:p>
            <a:endParaRPr lang="en-GB">
              <a:solidFill>
                <a:prstClr val="white">
                  <a:tint val="75000"/>
                </a:prstClr>
              </a:solidFill>
            </a:endParaRPr>
          </a:p>
        </p:txBody>
      </p:sp>
      <p:sp>
        <p:nvSpPr>
          <p:cNvPr id="5" name="Slide Number Placeholder 4"/>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128258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3" name="Footer Placeholder 2"/>
          <p:cNvSpPr>
            <a:spLocks noGrp="1"/>
          </p:cNvSpPr>
          <p:nvPr>
            <p:ph type="ftr" sz="quarter" idx="11"/>
          </p:nvPr>
        </p:nvSpPr>
        <p:spPr/>
        <p:txBody>
          <a:bodyPr/>
          <a:lstStyle/>
          <a:p>
            <a:endParaRPr lang="en-GB">
              <a:solidFill>
                <a:prstClr val="white">
                  <a:tint val="75000"/>
                </a:prstClr>
              </a:solidFill>
            </a:endParaRPr>
          </a:p>
        </p:txBody>
      </p:sp>
      <p:sp>
        <p:nvSpPr>
          <p:cNvPr id="4" name="Slide Number Placeholder 3"/>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1928208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1873210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a:t>Click icon to add picture</a:t>
            </a:r>
          </a:p>
        </p:txBody>
      </p:sp>
    </p:spTree>
    <p:extLst>
      <p:ext uri="{BB962C8B-B14F-4D97-AF65-F5344CB8AC3E}">
        <p14:creationId xmlns:p14="http://schemas.microsoft.com/office/powerpoint/2010/main" val="3615121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p:spPr>
          <p:txBody>
            <a:bodyPr vert="horz" wrap="square" lIns="91440" tIns="45720" rIns="91440" bIns="45720" numCol="1" anchor="t" anchorCtr="0" compatLnSpc="1">
              <a:prstTxWarp prst="textNoShape">
                <a:avLst/>
              </a:prstTxWarp>
            </a:bodyPr>
            <a:lstStyle/>
            <a:p>
              <a:pPr defTabSz="457200"/>
              <a:endParaRPr lang="en-US">
                <a:solidFill>
                  <a:prstClr val="white"/>
                </a:solidFill>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22C2C64D-F9E9-45C5-92E1-FF83E70D111B}" type="datetimeFigureOut">
              <a:rPr lang="en-GB" smtClean="0">
                <a:solidFill>
                  <a:prstClr val="white">
                    <a:tint val="75000"/>
                  </a:prstClr>
                </a:solidFill>
              </a:rPr>
              <a:pPr/>
              <a:t>03/10/2023</a:t>
            </a:fld>
            <a:endParaRPr lang="en-GB">
              <a:solidFill>
                <a:prstClr val="white">
                  <a:tint val="75000"/>
                </a:prstClr>
              </a:solidFill>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GB">
              <a:solidFill>
                <a:prstClr val="white">
                  <a:tint val="75000"/>
                </a:prstClr>
              </a:solidFill>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69407973-C234-44B8-A0ED-73C99BB6BDC6}" type="slidenum">
              <a:rPr lang="en-GB" smtClean="0">
                <a:solidFill>
                  <a:prstClr val="white">
                    <a:tint val="75000"/>
                  </a:prstClr>
                </a:solidFill>
              </a:rPr>
              <a:pPr/>
              <a:t>‹N›</a:t>
            </a:fld>
            <a:endParaRPr lang="en-GB">
              <a:solidFill>
                <a:prstClr val="white">
                  <a:tint val="75000"/>
                </a:prstClr>
              </a:solidFill>
            </a:endParaRPr>
          </a:p>
        </p:txBody>
      </p:sp>
    </p:spTree>
    <p:extLst>
      <p:ext uri="{BB962C8B-B14F-4D97-AF65-F5344CB8AC3E}">
        <p14:creationId xmlns:p14="http://schemas.microsoft.com/office/powerpoint/2010/main" val="38179379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836712"/>
            <a:ext cx="8568952" cy="6021288"/>
          </a:xfrm>
        </p:spPr>
        <p:txBody>
          <a:bodyPr/>
          <a:lstStyle/>
          <a:p>
            <a:r>
              <a:rPr lang="en-GB" sz="2800" b="1" dirty="0"/>
              <a:t/>
            </a:r>
            <a:br>
              <a:rPr lang="en-GB" sz="2800" b="1" dirty="0"/>
            </a:br>
            <a:r>
              <a:rPr lang="en-GB" sz="2800" b="1" dirty="0"/>
              <a:t/>
            </a:r>
            <a:br>
              <a:rPr lang="en-GB" sz="2800" b="1" dirty="0"/>
            </a:br>
            <a:r>
              <a:rPr lang="en-GB" sz="3200" b="1" dirty="0" smtClean="0"/>
              <a:t>The </a:t>
            </a:r>
            <a:r>
              <a:rPr lang="en-GB" sz="3200" b="1" dirty="0"/>
              <a:t>Law of Regional </a:t>
            </a:r>
            <a:r>
              <a:rPr lang="en-GB" sz="3200" b="1" dirty="0" smtClean="0"/>
              <a:t>Integration</a:t>
            </a:r>
            <a:r>
              <a:rPr lang="en-GB" sz="2800" b="1" dirty="0"/>
              <a:t/>
            </a:r>
            <a:br>
              <a:rPr lang="en-GB" sz="2800" b="1" dirty="0"/>
            </a:br>
            <a:r>
              <a:rPr lang="en-GB" sz="2800" b="1" dirty="0"/>
              <a:t/>
            </a:r>
            <a:br>
              <a:rPr lang="en-GB" sz="2800" b="1" dirty="0"/>
            </a:br>
            <a:r>
              <a:rPr lang="en-GB" sz="2800" b="1" u="sng" dirty="0" smtClean="0"/>
              <a:t> What is it about?</a:t>
            </a:r>
            <a:br>
              <a:rPr lang="en-GB" sz="2800" b="1" u="sng" dirty="0" smtClean="0"/>
            </a:br>
            <a:r>
              <a:rPr lang="en-GB" sz="2800" b="1" dirty="0"/>
              <a:t/>
            </a:r>
            <a:br>
              <a:rPr lang="en-GB" sz="2800" b="1" dirty="0"/>
            </a:br>
            <a:r>
              <a:rPr lang="en-GB" sz="3200" b="1" dirty="0"/>
              <a:t>One of the most fascinating and topical courses that helps understanding how the integration processes shape the </a:t>
            </a:r>
            <a:r>
              <a:rPr lang="en-GB" sz="3200" b="1" dirty="0" smtClean="0"/>
              <a:t>Word </a:t>
            </a:r>
            <a:r>
              <a:rPr lang="en-GB" sz="3200" b="1" dirty="0"/>
              <a:t>and impact </a:t>
            </a:r>
            <a:r>
              <a:rPr lang="en-GB" sz="3200" b="1" dirty="0" smtClean="0"/>
              <a:t>on International Relations, International Trade and promote peace and </a:t>
            </a:r>
            <a:r>
              <a:rPr lang="en-GB" sz="3200" b="1" dirty="0" smtClean="0"/>
              <a:t>prosperity</a:t>
            </a:r>
            <a:br>
              <a:rPr lang="en-GB" sz="3200" b="1" dirty="0" smtClean="0"/>
            </a:br>
            <a:r>
              <a:rPr lang="en-GB" sz="3200" b="1" dirty="0"/>
              <a:t/>
            </a:r>
            <a:br>
              <a:rPr lang="en-GB" sz="3200" b="1" dirty="0"/>
            </a:br>
            <a:r>
              <a:rPr lang="en-GB" sz="3200" b="1" dirty="0" smtClean="0">
                <a:solidFill>
                  <a:schemeClr val="tx2">
                    <a:lumMod val="10000"/>
                  </a:schemeClr>
                </a:solidFill>
              </a:rPr>
              <a:t>Not only law, rather Law in Context</a:t>
            </a:r>
            <a:br>
              <a:rPr lang="en-GB" sz="3200" b="1" dirty="0" smtClean="0">
                <a:solidFill>
                  <a:schemeClr val="tx2">
                    <a:lumMod val="10000"/>
                  </a:schemeClr>
                </a:solidFill>
              </a:rPr>
            </a:br>
            <a:r>
              <a:rPr lang="en-GB" sz="3200" b="1" dirty="0" smtClean="0">
                <a:solidFill>
                  <a:schemeClr val="tx2">
                    <a:lumMod val="10000"/>
                  </a:schemeClr>
                </a:solidFill>
              </a:rPr>
              <a:t>Law as a vehicle to promote further integration</a:t>
            </a:r>
            <a:r>
              <a:rPr lang="en-GB" sz="2800" b="1" dirty="0"/>
              <a:t/>
            </a:r>
            <a:br>
              <a:rPr lang="en-GB" sz="2800" b="1" dirty="0"/>
            </a:br>
            <a:r>
              <a:rPr lang="en-GB" sz="3200" b="1" dirty="0"/>
              <a:t/>
            </a:r>
            <a:br>
              <a:rPr lang="en-GB" sz="3200" b="1" dirty="0"/>
            </a:br>
            <a:endParaRPr lang="en-GB" sz="2800" b="1" dirty="0"/>
          </a:p>
        </p:txBody>
      </p:sp>
    </p:spTree>
    <p:extLst>
      <p:ext uri="{BB962C8B-B14F-4D97-AF65-F5344CB8AC3E}">
        <p14:creationId xmlns:p14="http://schemas.microsoft.com/office/powerpoint/2010/main" val="740664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GB" sz="3200" b="1" dirty="0"/>
              <a:t>1. Theory and laws? YES</a:t>
            </a:r>
          </a:p>
          <a:p>
            <a:pPr marL="0" indent="0" algn="just">
              <a:buNone/>
            </a:pPr>
            <a:endParaRPr lang="en-GB" sz="3200" dirty="0"/>
          </a:p>
          <a:p>
            <a:pPr algn="just">
              <a:buFontTx/>
              <a:buChar char="-"/>
            </a:pPr>
            <a:r>
              <a:rPr lang="en-GB" sz="3200" dirty="0"/>
              <a:t>We will demonstrate that the Vienna </a:t>
            </a:r>
            <a:r>
              <a:rPr lang="en-GB" sz="3200" dirty="0" smtClean="0"/>
              <a:t>Convention (CVLT) </a:t>
            </a:r>
            <a:r>
              <a:rPr lang="en-GB" sz="3200" dirty="0"/>
              <a:t>and </a:t>
            </a:r>
            <a:r>
              <a:rPr lang="en-GB" sz="3200" dirty="0" smtClean="0"/>
              <a:t> the international </a:t>
            </a:r>
            <a:r>
              <a:rPr lang="en-GB" sz="3200" dirty="0"/>
              <a:t>Courts rulings can be as interesting as a thriller (if correctly read).</a:t>
            </a:r>
          </a:p>
          <a:p>
            <a:pPr algn="just">
              <a:buFontTx/>
              <a:buChar char="-"/>
            </a:pPr>
            <a:endParaRPr lang="en-GB" sz="3200" dirty="0"/>
          </a:p>
          <a:p>
            <a:pPr marL="0" indent="0">
              <a:buNone/>
            </a:pPr>
            <a:endParaRPr lang="en-GB" sz="2400" dirty="0"/>
          </a:p>
        </p:txBody>
      </p:sp>
    </p:spTree>
    <p:extLst>
      <p:ext uri="{BB962C8B-B14F-4D97-AF65-F5344CB8AC3E}">
        <p14:creationId xmlns:p14="http://schemas.microsoft.com/office/powerpoint/2010/main" val="3701219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07361"/>
            <a:ext cx="8712967" cy="5050639"/>
          </a:xfrm>
        </p:spPr>
        <p:txBody>
          <a:bodyPr>
            <a:normAutofit lnSpcReduction="10000"/>
          </a:bodyPr>
          <a:lstStyle/>
          <a:p>
            <a:pPr algn="just"/>
            <a:r>
              <a:rPr lang="en-GB" sz="3200" dirty="0"/>
              <a:t>2. </a:t>
            </a:r>
            <a:r>
              <a:rPr lang="en-GB" sz="3200" b="1" dirty="0"/>
              <a:t>Practical aspects: </a:t>
            </a:r>
            <a:endParaRPr lang="en-GB" sz="3200" b="1" dirty="0" smtClean="0"/>
          </a:p>
          <a:p>
            <a:pPr algn="just"/>
            <a:r>
              <a:rPr lang="en-GB" sz="3200" b="1" dirty="0" smtClean="0"/>
              <a:t>EU</a:t>
            </a:r>
            <a:endParaRPr lang="en-GB" sz="3200" b="1" dirty="0"/>
          </a:p>
          <a:p>
            <a:pPr marL="0" indent="0" algn="just">
              <a:buNone/>
            </a:pPr>
            <a:endParaRPr lang="en-GB" sz="3200" dirty="0"/>
          </a:p>
          <a:p>
            <a:pPr algn="just">
              <a:buFontTx/>
              <a:buChar char="-"/>
            </a:pPr>
            <a:r>
              <a:rPr lang="en-GB" sz="3200" dirty="0"/>
              <a:t>Further integration vs. disintegration.</a:t>
            </a:r>
          </a:p>
          <a:p>
            <a:pPr algn="just">
              <a:buFontTx/>
              <a:buChar char="-"/>
            </a:pPr>
            <a:r>
              <a:rPr lang="en-GB" sz="3200" dirty="0" smtClean="0"/>
              <a:t> discussing the EU integration model,</a:t>
            </a:r>
          </a:p>
          <a:p>
            <a:pPr algn="just">
              <a:buFontTx/>
              <a:buChar char="-"/>
            </a:pPr>
            <a:r>
              <a:rPr lang="en-GB" sz="3200" dirty="0" smtClean="0"/>
              <a:t>EU-Russia future relationship, understanding  </a:t>
            </a:r>
            <a:r>
              <a:rPr lang="en-GB" sz="3200" dirty="0" err="1" smtClean="0"/>
              <a:t>Brexit</a:t>
            </a:r>
            <a:r>
              <a:rPr lang="en-GB" sz="3200" dirty="0" smtClean="0"/>
              <a:t>, MERCOSUR and the climate change, Asia Regional Interests</a:t>
            </a:r>
            <a:endParaRPr lang="en-GB" sz="3200" dirty="0"/>
          </a:p>
        </p:txBody>
      </p:sp>
    </p:spTree>
    <p:extLst>
      <p:ext uri="{BB962C8B-B14F-4D97-AF65-F5344CB8AC3E}">
        <p14:creationId xmlns:p14="http://schemas.microsoft.com/office/powerpoint/2010/main" val="1725496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GB" sz="2800" dirty="0"/>
              <a:t>2</a:t>
            </a:r>
            <a:r>
              <a:rPr lang="en-GB" sz="3200" dirty="0"/>
              <a:t>. </a:t>
            </a:r>
            <a:r>
              <a:rPr lang="en-GB" sz="3200" b="1" dirty="0"/>
              <a:t>Practical aspects: EU and its neighbours</a:t>
            </a:r>
          </a:p>
          <a:p>
            <a:pPr marL="0" indent="0" algn="just">
              <a:buNone/>
            </a:pPr>
            <a:endParaRPr lang="en-GB" sz="3200" dirty="0"/>
          </a:p>
          <a:p>
            <a:pPr algn="just">
              <a:buFontTx/>
              <a:buChar char="-"/>
            </a:pPr>
            <a:r>
              <a:rPr lang="en-GB" sz="3200" dirty="0"/>
              <a:t>European Neighbourhood. </a:t>
            </a:r>
          </a:p>
          <a:p>
            <a:pPr algn="just">
              <a:buFontTx/>
              <a:buChar char="-"/>
            </a:pPr>
            <a:r>
              <a:rPr lang="en-GB" sz="3200" dirty="0"/>
              <a:t>Eastern Partnership.</a:t>
            </a:r>
          </a:p>
          <a:p>
            <a:pPr algn="just">
              <a:buFontTx/>
              <a:buChar char="-"/>
            </a:pPr>
            <a:r>
              <a:rPr lang="en-GB" sz="3200" dirty="0"/>
              <a:t>Ukrainian Crisis.</a:t>
            </a:r>
          </a:p>
          <a:p>
            <a:pPr marL="0" indent="0">
              <a:buNone/>
            </a:pPr>
            <a:endParaRPr lang="en-GB" sz="2400" dirty="0"/>
          </a:p>
        </p:txBody>
      </p:sp>
    </p:spTree>
    <p:extLst>
      <p:ext uri="{BB962C8B-B14F-4D97-AF65-F5344CB8AC3E}">
        <p14:creationId xmlns:p14="http://schemas.microsoft.com/office/powerpoint/2010/main" val="2426734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56692"/>
            <a:ext cx="8640960" cy="5544615"/>
          </a:xfrm>
        </p:spPr>
        <p:txBody>
          <a:bodyPr>
            <a:normAutofit fontScale="62500" lnSpcReduction="20000"/>
          </a:bodyPr>
          <a:lstStyle/>
          <a:p>
            <a:pPr algn="just"/>
            <a:r>
              <a:rPr lang="en-GB" sz="2800" b="1" dirty="0"/>
              <a:t>3</a:t>
            </a:r>
            <a:r>
              <a:rPr lang="en-GB" sz="3500" b="1" dirty="0"/>
              <a:t>. </a:t>
            </a:r>
            <a:r>
              <a:rPr lang="en-GB" sz="4600" b="1" dirty="0"/>
              <a:t>Principal aspects: Beyond EU</a:t>
            </a:r>
          </a:p>
          <a:p>
            <a:pPr marL="457200" lvl="1" indent="0">
              <a:lnSpc>
                <a:spcPct val="110000"/>
              </a:lnSpc>
              <a:buNone/>
            </a:pPr>
            <a:endParaRPr lang="en-GB" sz="4600" dirty="0"/>
          </a:p>
          <a:p>
            <a:pPr lvl="1">
              <a:lnSpc>
                <a:spcPct val="110000"/>
              </a:lnSpc>
              <a:buFontTx/>
              <a:buChar char="-"/>
            </a:pPr>
            <a:r>
              <a:rPr lang="en-GB" sz="4600" dirty="0" smtClean="0"/>
              <a:t>Re-emergence </a:t>
            </a:r>
            <a:r>
              <a:rPr lang="en-GB" sz="4600" dirty="0"/>
              <a:t>of new global regional powers such as </a:t>
            </a:r>
            <a:r>
              <a:rPr lang="en-GB" sz="4600" dirty="0" smtClean="0"/>
              <a:t>India, China</a:t>
            </a:r>
          </a:p>
          <a:p>
            <a:pPr lvl="1">
              <a:lnSpc>
                <a:spcPct val="110000"/>
              </a:lnSpc>
              <a:buFontTx/>
              <a:buChar char="-"/>
            </a:pPr>
            <a:r>
              <a:rPr lang="en-GB" sz="4600" dirty="0"/>
              <a:t> </a:t>
            </a:r>
            <a:r>
              <a:rPr lang="en-GB" sz="4600" dirty="0" smtClean="0"/>
              <a:t>Economic Integration and WTO</a:t>
            </a:r>
          </a:p>
          <a:p>
            <a:pPr lvl="1">
              <a:lnSpc>
                <a:spcPct val="110000"/>
              </a:lnSpc>
              <a:buFontTx/>
              <a:buChar char="-"/>
            </a:pPr>
            <a:r>
              <a:rPr lang="en-GB" sz="4600" dirty="0" smtClean="0"/>
              <a:t>Energy as  a promoter of regional Integration</a:t>
            </a:r>
          </a:p>
          <a:p>
            <a:pPr lvl="1">
              <a:lnSpc>
                <a:spcPct val="110000"/>
              </a:lnSpc>
              <a:buFontTx/>
              <a:buChar char="-"/>
            </a:pPr>
            <a:r>
              <a:rPr lang="en-GB" sz="4600" dirty="0" smtClean="0"/>
              <a:t>Regional integration in Africa</a:t>
            </a:r>
            <a:endParaRPr lang="en-GB" sz="4600" dirty="0"/>
          </a:p>
          <a:p>
            <a:pPr marL="457200" lvl="1" indent="0">
              <a:lnSpc>
                <a:spcPct val="110000"/>
              </a:lnSpc>
              <a:buNone/>
            </a:pPr>
            <a:r>
              <a:rPr lang="en-GB" sz="4600" dirty="0"/>
              <a:t>- Growing uncertainty about the institutional architecture of a new global order.</a:t>
            </a:r>
          </a:p>
          <a:p>
            <a:pPr marL="457200" lvl="1" indent="0" algn="just">
              <a:lnSpc>
                <a:spcPct val="110000"/>
              </a:lnSpc>
              <a:buNone/>
            </a:pPr>
            <a:endParaRPr lang="en-GB" sz="2400" dirty="0"/>
          </a:p>
          <a:p>
            <a:pPr marL="0" indent="0">
              <a:buNone/>
            </a:pPr>
            <a:endParaRPr lang="en-GB" sz="2400" dirty="0"/>
          </a:p>
        </p:txBody>
      </p:sp>
    </p:spTree>
    <p:extLst>
      <p:ext uri="{BB962C8B-B14F-4D97-AF65-F5344CB8AC3E}">
        <p14:creationId xmlns:p14="http://schemas.microsoft.com/office/powerpoint/2010/main" val="22425081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548680"/>
            <a:ext cx="7450987" cy="5310119"/>
          </a:xfrm>
        </p:spPr>
        <p:txBody>
          <a:bodyPr>
            <a:normAutofit/>
          </a:bodyPr>
          <a:lstStyle/>
          <a:p>
            <a:pPr marL="0" indent="0" algn="just">
              <a:buNone/>
            </a:pPr>
            <a:endParaRPr lang="en-GB" sz="4100" dirty="0"/>
          </a:p>
          <a:p>
            <a:pPr marL="0" indent="0" algn="just">
              <a:buNone/>
            </a:pPr>
            <a:r>
              <a:rPr lang="en-GB" sz="4100" dirty="0"/>
              <a:t>And more to be learnt on the path to a </a:t>
            </a:r>
            <a:r>
              <a:rPr lang="en-GB" sz="4100" b="1" dirty="0"/>
              <a:t>M</a:t>
            </a:r>
            <a:r>
              <a:rPr lang="en-GB" sz="4100" b="1" dirty="0" smtClean="0"/>
              <a:t>ultipolar New World</a:t>
            </a:r>
            <a:endParaRPr lang="en-GB" sz="4100" b="1" dirty="0"/>
          </a:p>
          <a:p>
            <a:pPr marL="457200" lvl="1" indent="0" algn="just">
              <a:lnSpc>
                <a:spcPct val="110000"/>
              </a:lnSpc>
              <a:buNone/>
            </a:pPr>
            <a:endParaRPr lang="en-GB" sz="2400" dirty="0"/>
          </a:p>
          <a:p>
            <a:pPr marL="0" indent="0">
              <a:buNone/>
            </a:pPr>
            <a:endParaRPr lang="en-GB" sz="2400" dirty="0"/>
          </a:p>
        </p:txBody>
      </p:sp>
    </p:spTree>
    <p:extLst>
      <p:ext uri="{BB962C8B-B14F-4D97-AF65-F5344CB8AC3E}">
        <p14:creationId xmlns:p14="http://schemas.microsoft.com/office/powerpoint/2010/main" val="192373309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Override1.xml><?xml version="1.0" encoding="utf-8"?>
<a:themeOverride xmlns:a="http://schemas.openxmlformats.org/drawingml/2006/main">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themeOverride>
</file>

<file path=ppt/theme/themeOverride2.xml><?xml version="1.0" encoding="utf-8"?>
<a:themeOverride xmlns:a="http://schemas.openxmlformats.org/drawingml/2006/main">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themeOverride>
</file>

<file path=docProps/app.xml><?xml version="1.0" encoding="utf-8"?>
<Properties xmlns="http://schemas.openxmlformats.org/officeDocument/2006/extended-properties" xmlns:vt="http://schemas.openxmlformats.org/officeDocument/2006/docPropsVTypes">
  <Template/>
  <TotalTime>2043</TotalTime>
  <Words>216</Words>
  <Application>Microsoft Office PowerPoint</Application>
  <PresentationFormat>Presentazione su schermo (4:3)</PresentationFormat>
  <Paragraphs>24</Paragraphs>
  <Slides>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vt:i4>
      </vt:variant>
    </vt:vector>
  </HeadingPairs>
  <TitlesOfParts>
    <vt:vector size="12" baseType="lpstr">
      <vt:lpstr>Arial</vt:lpstr>
      <vt:lpstr>Courier New</vt:lpstr>
      <vt:lpstr>Trebuchet MS</vt:lpstr>
      <vt:lpstr>Verdana</vt:lpstr>
      <vt:lpstr>Wingdings 2</vt:lpstr>
      <vt:lpstr>Winter</vt:lpstr>
      <vt:lpstr>  The Law of Regional Integration   What is it about?  One of the most fascinating and topical courses that helps understanding how the integration processes shape the Word and impact on International Relations, International Trade and promote peace and prosperity  Not only law, rather Law in Context Law as a vehicle to promote further integration  </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Law of Regional Integration:   Lecture 1</dc:title>
  <dc:creator>kasia</dc:creator>
  <cp:lastModifiedBy>Katarzyna</cp:lastModifiedBy>
  <cp:revision>150</cp:revision>
  <cp:lastPrinted>2015-11-12T11:04:24Z</cp:lastPrinted>
  <dcterms:created xsi:type="dcterms:W3CDTF">2015-10-21T12:00:48Z</dcterms:created>
  <dcterms:modified xsi:type="dcterms:W3CDTF">2023-10-03T10:40:12Z</dcterms:modified>
</cp:coreProperties>
</file>